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1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72" r:id="rId23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37" Type="http://schemas.openxmlformats.org/officeDocument/2006/relationships/slide" Target="slides/slide11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9" name="Shape 10649"/>
        <p:cNvGrpSpPr/>
        <p:nvPr/>
      </p:nvGrpSpPr>
      <p:grpSpPr>
        <a:xfrm>
          <a:off x="0" y="0"/>
          <a:ext cx="0" cy="0"/>
          <a:chOff x="0" y="0"/>
          <a:chExt cx="0" cy="0"/>
        </a:xfrm>
      </p:grpSpPr>
      <p:sp>
        <p:nvSpPr>
          <p:cNvPr id="10650" name="Google Shape;10650;p1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51" name="Google Shape;10651;p1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notesSlide" Target="../notesSlides/notesSlide117.xml"/></Relationships>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2" name="Shape 10652"/>
        <p:cNvGrpSpPr/>
        <p:nvPr/>
      </p:nvGrpSpPr>
      <p:grpSpPr>
        <a:xfrm>
          <a:off x="0" y="0"/>
          <a:ext cx="0" cy="0"/>
          <a:chOff x="0" y="0"/>
          <a:chExt cx="0" cy="0"/>
        </a:xfrm>
      </p:grpSpPr>
      <p:sp>
        <p:nvSpPr>
          <p:cNvPr id="10653" name="Google Shape;10653;p1547"/>
          <p:cNvSpPr txBox="1"/>
          <p:nvPr>
            <p:ph type="title"/>
          </p:nvPr>
        </p:nvSpPr>
        <p:spPr>
          <a:xfrm>
            <a:off x="1676400" y="457200"/>
            <a:ext cx="6858000" cy="762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1600">
                <a:latin typeface="Times New Roman"/>
                <a:ea typeface="Times New Roman"/>
                <a:cs typeface="Times New Roman"/>
                <a:sym typeface="Times New Roman"/>
              </a:rPr>
              <a:t>Guidelines for Reviewers</a:t>
            </a:r>
            <a:endParaRPr/>
          </a:p>
        </p:txBody>
      </p:sp>
      <p:sp>
        <p:nvSpPr>
          <p:cNvPr id="10654" name="Google Shape;10654;p1547"/>
          <p:cNvSpPr txBox="1"/>
          <p:nvPr>
            <p:ph idx="1" type="body"/>
          </p:nvPr>
        </p:nvSpPr>
        <p:spPr>
          <a:xfrm>
            <a:off x="609600" y="1371600"/>
            <a:ext cx="7924800" cy="4267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500"/>
              <a:buFont typeface="Arial"/>
              <a:buChar char="•"/>
            </a:pPr>
            <a:r>
              <a:rPr lang="en-US"/>
              <a:t>Review of the schedule is secondary to the cost estimate</a:t>
            </a:r>
            <a:endParaRPr/>
          </a:p>
          <a:p>
            <a:pPr indent="-285750" lvl="1" marL="742950" rtl="0" algn="l">
              <a:spcBef>
                <a:spcPts val="0"/>
              </a:spcBef>
              <a:spcAft>
                <a:spcPts val="0"/>
              </a:spcAft>
              <a:buClr>
                <a:schemeClr val="dk1"/>
              </a:buClr>
              <a:buSzPts val="1800"/>
              <a:buFont typeface="Arial"/>
              <a:buChar char="–"/>
            </a:pPr>
            <a:r>
              <a:rPr lang="en-US"/>
              <a:t>Estimates are tied to a resource loaded, “technically limited”, schedule</a:t>
            </a:r>
            <a:endParaRPr/>
          </a:p>
          <a:p>
            <a:pPr indent="-228600" lvl="2" marL="1143000" rtl="0" algn="l">
              <a:spcBef>
                <a:spcPts val="0"/>
              </a:spcBef>
              <a:spcAft>
                <a:spcPts val="0"/>
              </a:spcAft>
              <a:buClr>
                <a:srgbClr val="006600"/>
              </a:buClr>
              <a:buSzPts val="1800"/>
              <a:buChar char="⮚"/>
            </a:pPr>
            <a:r>
              <a:rPr lang="en-US"/>
              <a:t>CD-0	July 2009</a:t>
            </a:r>
            <a:endParaRPr/>
          </a:p>
          <a:p>
            <a:pPr indent="-228600" lvl="2" marL="1143000" rtl="0" algn="l">
              <a:spcBef>
                <a:spcPts val="0"/>
              </a:spcBef>
              <a:spcAft>
                <a:spcPts val="0"/>
              </a:spcAft>
              <a:buClr>
                <a:srgbClr val="006600"/>
              </a:buClr>
              <a:buSzPts val="1800"/>
              <a:buChar char="⮚"/>
            </a:pPr>
            <a:r>
              <a:rPr lang="en-US"/>
              <a:t>CD-1	December 2010</a:t>
            </a:r>
            <a:endParaRPr/>
          </a:p>
          <a:p>
            <a:pPr indent="-228600" lvl="2" marL="1143000" rtl="0" algn="l">
              <a:spcBef>
                <a:spcPts val="0"/>
              </a:spcBef>
              <a:spcAft>
                <a:spcPts val="0"/>
              </a:spcAft>
              <a:buClr>
                <a:srgbClr val="006600"/>
              </a:buClr>
              <a:buSzPts val="1800"/>
              <a:buChar char="⮚"/>
            </a:pPr>
            <a:r>
              <a:rPr lang="en-US"/>
              <a:t>CD-2	July 2012</a:t>
            </a:r>
            <a:endParaRPr/>
          </a:p>
          <a:p>
            <a:pPr indent="-228600" lvl="2" marL="1143000" rtl="0" algn="l">
              <a:spcBef>
                <a:spcPts val="0"/>
              </a:spcBef>
              <a:spcAft>
                <a:spcPts val="0"/>
              </a:spcAft>
              <a:buClr>
                <a:srgbClr val="006600"/>
              </a:buClr>
              <a:buSzPts val="1800"/>
              <a:buChar char="⮚"/>
            </a:pPr>
            <a:r>
              <a:rPr lang="en-US"/>
              <a:t>CD-3	August 2013</a:t>
            </a:r>
            <a:endParaRPr/>
          </a:p>
          <a:p>
            <a:pPr indent="-228600" lvl="2" marL="1143000" rtl="0" algn="l">
              <a:spcBef>
                <a:spcPts val="0"/>
              </a:spcBef>
              <a:spcAft>
                <a:spcPts val="0"/>
              </a:spcAft>
              <a:buClr>
                <a:srgbClr val="006600"/>
              </a:buClr>
              <a:buSzPts val="1800"/>
              <a:buChar char="⮚"/>
            </a:pPr>
            <a:r>
              <a:rPr lang="en-US"/>
              <a:t>CD-4	March 2018</a:t>
            </a:r>
            <a:endParaRPr/>
          </a:p>
          <a:p>
            <a:pPr indent="-285750" lvl="1" marL="742950" rtl="0" algn="l">
              <a:spcBef>
                <a:spcPts val="360"/>
              </a:spcBef>
              <a:spcAft>
                <a:spcPts val="0"/>
              </a:spcAft>
              <a:buClr>
                <a:schemeClr val="dk1"/>
              </a:buClr>
              <a:buSzPts val="1800"/>
              <a:buFont typeface="Arial"/>
              <a:buChar char="–"/>
            </a:pPr>
            <a:r>
              <a:rPr lang="en-US"/>
              <a:t>There has been no effort to either optimize or load level the schedule</a:t>
            </a:r>
            <a:endParaRPr/>
          </a:p>
          <a:p>
            <a:pPr indent="-342900" lvl="0" marL="342900" rtl="0" algn="l">
              <a:spcBef>
                <a:spcPts val="1000"/>
              </a:spcBef>
              <a:spcAft>
                <a:spcPts val="0"/>
              </a:spcAft>
              <a:buSzPts val="2500"/>
              <a:buFont typeface="Arial"/>
              <a:buChar char="•"/>
            </a:pPr>
            <a:r>
              <a:rPr lang="en-US"/>
              <a:t>Scope of the estimate</a:t>
            </a:r>
            <a:endParaRPr/>
          </a:p>
          <a:p>
            <a:pPr indent="-285750" lvl="1" marL="742950" rtl="0" algn="l">
              <a:spcBef>
                <a:spcPts val="0"/>
              </a:spcBef>
              <a:spcAft>
                <a:spcPts val="0"/>
              </a:spcAft>
              <a:buClr>
                <a:schemeClr val="dk1"/>
              </a:buClr>
              <a:buSzPts val="1800"/>
              <a:buFont typeface="Arial"/>
              <a:buChar char="–"/>
            </a:pPr>
            <a:r>
              <a:rPr lang="en-US"/>
              <a:t>Hydrogen bottle through extraction kickers (MI and Recycler)</a:t>
            </a:r>
            <a:endParaRPr/>
          </a:p>
          <a:p>
            <a:pPr indent="-285750" lvl="1" marL="742950" rtl="0" algn="l">
              <a:spcBef>
                <a:spcPts val="360"/>
              </a:spcBef>
              <a:spcAft>
                <a:spcPts val="0"/>
              </a:spcAft>
              <a:buClr>
                <a:schemeClr val="dk1"/>
              </a:buClr>
              <a:buSzPts val="1800"/>
              <a:buFont typeface="Arial"/>
              <a:buChar char="–"/>
            </a:pPr>
            <a:r>
              <a:rPr lang="en-US"/>
              <a:t>CD-0 to CD-4</a:t>
            </a:r>
            <a:endParaRPr/>
          </a:p>
          <a:p>
            <a:pPr indent="-228600" lvl="2" marL="1143000" rtl="0" algn="l">
              <a:spcBef>
                <a:spcPts val="360"/>
              </a:spcBef>
              <a:spcAft>
                <a:spcPts val="0"/>
              </a:spcAft>
              <a:buClr>
                <a:srgbClr val="006600"/>
              </a:buClr>
              <a:buSzPts val="1800"/>
              <a:buChar char="⮚"/>
            </a:pPr>
            <a:r>
              <a:rPr lang="en-US"/>
              <a:t> CD-4 = complete hardware checkout </a:t>
            </a:r>
            <a:endParaRPr/>
          </a:p>
        </p:txBody>
      </p:sp>
      <p:sp>
        <p:nvSpPr>
          <p:cNvPr id="10655" name="Google Shape;10655;p1547"/>
          <p:cNvSpPr/>
          <p:nvPr/>
        </p:nvSpPr>
        <p:spPr>
          <a:xfrm>
            <a:off x="4191000" y="2286000"/>
            <a:ext cx="76200" cy="762000"/>
          </a:xfrm>
          <a:prstGeom prst="rightBrace">
            <a:avLst>
              <a:gd fmla="val 83333" name="adj1"/>
              <a:gd fmla="val 50000" name="adj2"/>
            </a:avLst>
          </a:prstGeom>
          <a:noFill/>
          <a:ln cap="flat" cmpd="sng" w="9525">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omic Sans MS"/>
              <a:ea typeface="Comic Sans MS"/>
              <a:cs typeface="Comic Sans MS"/>
              <a:sym typeface="Comic Sans MS"/>
            </a:endParaRPr>
          </a:p>
        </p:txBody>
      </p:sp>
      <p:sp>
        <p:nvSpPr>
          <p:cNvPr id="10656" name="Google Shape;10656;p1547"/>
          <p:cNvSpPr/>
          <p:nvPr/>
        </p:nvSpPr>
        <p:spPr>
          <a:xfrm>
            <a:off x="4381500" y="2590800"/>
            <a:ext cx="76200" cy="762000"/>
          </a:xfrm>
          <a:prstGeom prst="rightBrace">
            <a:avLst>
              <a:gd fmla="val 83333" name="adj1"/>
              <a:gd fmla="val 50000" name="adj2"/>
            </a:avLst>
          </a:prstGeom>
          <a:noFill/>
          <a:ln cap="flat" cmpd="sng" w="9525">
            <a:solidFill>
              <a:srgbClr val="0033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omic Sans MS"/>
              <a:ea typeface="Comic Sans MS"/>
              <a:cs typeface="Comic Sans MS"/>
              <a:sym typeface="Comic Sans MS"/>
            </a:endParaRPr>
          </a:p>
        </p:txBody>
      </p:sp>
      <p:sp>
        <p:nvSpPr>
          <p:cNvPr id="10657" name="Google Shape;10657;p1547"/>
          <p:cNvSpPr txBox="1"/>
          <p:nvPr/>
        </p:nvSpPr>
        <p:spPr>
          <a:xfrm>
            <a:off x="4381500" y="2438400"/>
            <a:ext cx="87630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1800"/>
              <a:buFont typeface="Arial"/>
              <a:buNone/>
            </a:pPr>
            <a:r>
              <a:rPr b="0" i="0" lang="en-US" sz="1800" u="none" cap="none" strike="noStrike">
                <a:solidFill>
                  <a:srgbClr val="CC0000"/>
                </a:solidFill>
                <a:latin typeface="Arial"/>
                <a:ea typeface="Arial"/>
                <a:cs typeface="Arial"/>
                <a:sym typeface="Arial"/>
              </a:rPr>
              <a:t>RD&amp;D</a:t>
            </a:r>
            <a:endParaRPr/>
          </a:p>
        </p:txBody>
      </p:sp>
      <p:sp>
        <p:nvSpPr>
          <p:cNvPr id="10658" name="Google Shape;10658;p1547"/>
          <p:cNvSpPr txBox="1"/>
          <p:nvPr/>
        </p:nvSpPr>
        <p:spPr>
          <a:xfrm>
            <a:off x="4648200" y="2819400"/>
            <a:ext cx="106680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399"/>
              </a:buClr>
              <a:buSzPts val="1800"/>
              <a:buFont typeface="Arial"/>
              <a:buNone/>
            </a:pPr>
            <a:r>
              <a:rPr b="0" i="0" lang="en-US" sz="1800" u="none" cap="none" strike="noStrike">
                <a:solidFill>
                  <a:srgbClr val="003399"/>
                </a:solidFill>
                <a:latin typeface="Arial"/>
                <a:ea typeface="Arial"/>
                <a:cs typeface="Arial"/>
                <a:sym typeface="Arial"/>
              </a:rPr>
              <a:t>PED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